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9" r:id="rId2"/>
    <p:sldId id="267" r:id="rId3"/>
    <p:sldId id="268" r:id="rId4"/>
  </p:sldIdLst>
  <p:sldSz cx="6858000" cy="9906000" type="A4"/>
  <p:notesSz cx="6797675" cy="99266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  <a:srgbClr val="FFCC66"/>
    <a:srgbClr val="FF9933"/>
    <a:srgbClr val="3399FF"/>
    <a:srgbClr val="0066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48" autoAdjust="0"/>
    <p:restoredTop sz="94660"/>
  </p:normalViewPr>
  <p:slideViewPr>
    <p:cSldViewPr>
      <p:cViewPr varScale="1">
        <p:scale>
          <a:sx n="60" d="100"/>
          <a:sy n="60" d="100"/>
        </p:scale>
        <p:origin x="2846" y="53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5" tIns="45658" rIns="91315" bIns="4565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5" tIns="45658" rIns="91315" bIns="4565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5" tIns="45658" rIns="91315" bIns="4565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5" tIns="45658" rIns="91315" bIns="4565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4E44ECD-EC67-4F19-AEC4-852E102402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22743405-AFFA-4CEA-9042-C393752EABC1}" type="datetimeFigureOut">
              <a:rPr lang="ja-JP" altLang="en-US"/>
              <a:pPr>
                <a:defRPr/>
              </a:pPr>
              <a:t>2025/5/9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6513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1" tIns="45661" rIns="91321" bIns="45661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38" y="4714875"/>
            <a:ext cx="5437187" cy="4467225"/>
          </a:xfrm>
          <a:prstGeom prst="rect">
            <a:avLst/>
          </a:prstGeom>
        </p:spPr>
        <p:txBody>
          <a:bodyPr vert="horz" lIns="91321" tIns="45661" rIns="91321" bIns="45661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321" tIns="45661" rIns="91321" bIns="4566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59C7300-F638-4DDD-8FCA-24E40D6501E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512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1363" indent="-284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1413" indent="-227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597025" indent="-227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4225" indent="-227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1425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68625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5825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3025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DF2CF7F5-290E-4F91-9457-4D480CF63A44}" type="slidenum">
              <a:rPr lang="ja-JP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ja-JP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717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1363" indent="-284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1413" indent="-227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597025" indent="-227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4225" indent="-227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1425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68625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5825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3025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C717B566-BAED-42C9-ACCE-729243712C17}" type="slidenum">
              <a:rPr lang="ja-JP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ja-JP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922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1363" indent="-284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1413" indent="-227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597025" indent="-227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4225" indent="-227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1425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68625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5825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3025" indent="-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667F3EFC-42E9-4B6D-A4AF-8425493FB9B5}" type="slidenum">
              <a:rPr lang="ja-JP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ja-JP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36120-15B1-4730-B26A-6C10DEF7FC9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27983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593B83-80B5-4699-AFC9-DAA59ECE87D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34089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BC019E-6A01-4F1C-A09B-156551EE94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63891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018D8A-73F7-43AB-808D-1E2DCC43D4F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79182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FDBF7D-7130-498C-B773-42AE15EB8EB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367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F787A-2B59-4FC8-875E-15DF87BD9D7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8089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F0C877-6C4A-4D29-9C0F-825352C261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90560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CAE15-D5DB-4395-8139-B59BE0A98F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8180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F6368-473E-47E3-B7C1-98EE70A3E72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586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F768E-F1CF-449F-A9EC-F44A5A35012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7033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84AB3F-72C9-4000-9EBD-77841029AF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7812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FBE6D6B-C070-4C1B-A62B-6FEB4B3982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0038" y="300038"/>
            <a:ext cx="6172200" cy="533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32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３階病棟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0"/>
            <a:ext cx="6858000" cy="152400"/>
          </a:xfrm>
          <a:prstGeom prst="rect">
            <a:avLst/>
          </a:prstGeom>
          <a:gradFill rotWithShape="0">
            <a:gsLst>
              <a:gs pos="0">
                <a:srgbClr val="FF9933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0" y="9753600"/>
            <a:ext cx="6864350" cy="1524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9933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4101" name="Rectangle 8"/>
          <p:cNvSpPr>
            <a:spLocks noChangeArrowheads="1"/>
          </p:cNvSpPr>
          <p:nvPr/>
        </p:nvSpPr>
        <p:spPr bwMode="auto">
          <a:xfrm>
            <a:off x="300038" y="831850"/>
            <a:ext cx="19669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/>
              <a:t>【</a:t>
            </a:r>
            <a:r>
              <a:rPr lang="ja-JP" altLang="en-US" sz="1600"/>
              <a:t>看護に関する事項</a:t>
            </a:r>
            <a:r>
              <a:rPr lang="en-US" altLang="ja-JP" sz="1600"/>
              <a:t>】</a:t>
            </a:r>
          </a:p>
        </p:txBody>
      </p:sp>
      <p:graphicFrame>
        <p:nvGraphicFramePr>
          <p:cNvPr id="6153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6438494"/>
              </p:ext>
            </p:extLst>
          </p:nvPr>
        </p:nvGraphicFramePr>
        <p:xfrm>
          <a:off x="300038" y="1208088"/>
          <a:ext cx="6248400" cy="1220787"/>
        </p:xfrm>
        <a:graphic>
          <a:graphicData uri="http://schemas.openxmlformats.org/drawingml/2006/table">
            <a:tbl>
              <a:tblPr/>
              <a:tblGrid>
                <a:gridCol w="624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74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一般病棟入院基本料２　（</a:t>
                      </a: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対１）</a:t>
                      </a:r>
                    </a:p>
                  </a:txBody>
                  <a:tcPr marT="45736" marB="45736" anchor="ctr" horzOverflow="overflow">
                    <a:lnL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3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　当病棟（</a:t>
                      </a: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54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床）は、急性期一般病棟入院料</a:t>
                      </a: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対</a:t>
                      </a: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）の届出を行っており、日勤夜勤合わせて入院患者</a:t>
                      </a: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人に対して</a:t>
                      </a: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人以上の看護職員（看護師・准看護師）が勤務しております。</a:t>
                      </a:r>
                    </a:p>
                  </a:txBody>
                  <a:tcPr marT="45736" marB="45736" anchor="ctr" horzOverflow="overflow">
                    <a:lnL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161" name="Group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846446"/>
              </p:ext>
            </p:extLst>
          </p:nvPr>
        </p:nvGraphicFramePr>
        <p:xfrm>
          <a:off x="300038" y="5516563"/>
          <a:ext cx="6248401" cy="2020888"/>
        </p:xfrm>
        <a:graphic>
          <a:graphicData uri="http://schemas.openxmlformats.org/drawingml/2006/table">
            <a:tbl>
              <a:tblPr/>
              <a:tblGrid>
                <a:gridCol w="1680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869346617"/>
                    </a:ext>
                  </a:extLst>
                </a:gridCol>
                <a:gridCol w="12036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3648">
                  <a:extLst>
                    <a:ext uri="{9D8B030D-6E8A-4147-A177-3AD203B41FA5}">
                      <a16:colId xmlns:a16="http://schemas.microsoft.com/office/drawing/2014/main" val="2267168921"/>
                    </a:ext>
                  </a:extLst>
                </a:gridCol>
              </a:tblGrid>
              <a:tr h="33542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時間帯</a:t>
                      </a:r>
                    </a:p>
                  </a:txBody>
                  <a:tcPr marT="45722" marB="45722" anchor="ctr" horzOverflow="overflow">
                    <a:lnL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看護職員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696" marB="45696" anchor="ctr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看護補助者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696" marB="45696" anchor="ctr" horzOverflow="overflow">
                    <a:lnL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401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日勤務者数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人当たり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受持ち患者数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日勤務者数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人当たり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受持ち患者数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22" marB="45722" anchor="ctr" horzOverflow="overflow">
                    <a:lnL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3437028"/>
                  </a:ext>
                </a:extLst>
              </a:tr>
              <a:tr h="375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９：４５～１７：４５</a:t>
                      </a:r>
                    </a:p>
                  </a:txBody>
                  <a:tcPr marT="45722" marB="45722" anchor="ctr" horzOverflow="overflow">
                    <a:lnL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17</a:t>
                      </a: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人以上</a:t>
                      </a:r>
                      <a:endParaRPr kumimoji="1" lang="ja-JP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人以内</a:t>
                      </a:r>
                      <a:endParaRPr kumimoji="1" lang="ja-JP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人以上</a:t>
                      </a:r>
                      <a:endParaRPr kumimoji="1" lang="ja-JP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25</a:t>
                      </a: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人以内</a:t>
                      </a:r>
                      <a:endParaRPr kumimoji="1" lang="ja-JP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22" marB="45722" anchor="ctr" horzOverflow="overflow">
                    <a:lnL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03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１７：４５～翌９：４５</a:t>
                      </a:r>
                    </a:p>
                  </a:txBody>
                  <a:tcPr marT="45722" marB="45722" anchor="ctr" horzOverflow="overflow">
                    <a:lnL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696" marB="45696" anchor="ctr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16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人以内</a:t>
                      </a:r>
                      <a:endParaRPr kumimoji="1" lang="ja-JP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696" marB="45696" anchor="ctr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54</a:t>
                      </a: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人以内</a:t>
                      </a:r>
                      <a:endParaRPr kumimoji="1" lang="ja-JP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22" marB="45722" anchor="ctr" horzOverflow="overflow">
                    <a:lnL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556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曜日により傾斜配置がございますので、平均の配置人数です。</a:t>
                      </a:r>
                    </a:p>
                  </a:txBody>
                  <a:tcPr marT="45722" marB="45722" anchor="ctr" horzOverflow="overflow">
                    <a:lnL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141" name="Rectangle 41"/>
          <p:cNvSpPr>
            <a:spLocks noChangeArrowheads="1"/>
          </p:cNvSpPr>
          <p:nvPr/>
        </p:nvSpPr>
        <p:spPr bwMode="auto">
          <a:xfrm>
            <a:off x="236538" y="5048250"/>
            <a:ext cx="20304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600" dirty="0" smtClean="0">
                <a:latin typeface="+mn-ea"/>
                <a:ea typeface="+mn-ea"/>
              </a:rPr>
              <a:t>【</a:t>
            </a:r>
            <a:r>
              <a:rPr lang="ja-JP" altLang="en-US" sz="1600" dirty="0" smtClean="0">
                <a:latin typeface="+mn-ea"/>
                <a:ea typeface="+mn-ea"/>
              </a:rPr>
              <a:t>時間帯毎の配置数</a:t>
            </a:r>
            <a:r>
              <a:rPr lang="en-US" altLang="ja-JP" sz="1600" dirty="0" smtClean="0">
                <a:latin typeface="+mn-ea"/>
                <a:ea typeface="+mn-ea"/>
              </a:rPr>
              <a:t>】</a:t>
            </a:r>
          </a:p>
        </p:txBody>
      </p:sp>
      <p:sp>
        <p:nvSpPr>
          <p:cNvPr id="4142" name="Rectangle 42"/>
          <p:cNvSpPr>
            <a:spLocks noChangeArrowheads="1"/>
          </p:cNvSpPr>
          <p:nvPr/>
        </p:nvSpPr>
        <p:spPr bwMode="auto">
          <a:xfrm>
            <a:off x="236538" y="7753350"/>
            <a:ext cx="19669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600" dirty="0" smtClean="0">
                <a:latin typeface="+mn-ea"/>
                <a:ea typeface="+mn-ea"/>
              </a:rPr>
              <a:t>【</a:t>
            </a:r>
            <a:r>
              <a:rPr lang="ja-JP" altLang="en-US" sz="1600" dirty="0" smtClean="0">
                <a:latin typeface="+mn-ea"/>
                <a:ea typeface="+mn-ea"/>
              </a:rPr>
              <a:t>入院に関する事項</a:t>
            </a:r>
            <a:r>
              <a:rPr lang="en-US" altLang="ja-JP" sz="1600" dirty="0" smtClean="0">
                <a:latin typeface="+mn-ea"/>
                <a:ea typeface="+mn-ea"/>
              </a:rPr>
              <a:t>】</a:t>
            </a:r>
          </a:p>
        </p:txBody>
      </p:sp>
      <p:sp>
        <p:nvSpPr>
          <p:cNvPr id="4143" name="Rectangle 4"/>
          <p:cNvSpPr>
            <a:spLocks noChangeArrowheads="1"/>
          </p:cNvSpPr>
          <p:nvPr/>
        </p:nvSpPr>
        <p:spPr bwMode="auto">
          <a:xfrm>
            <a:off x="2182813" y="9301163"/>
            <a:ext cx="14620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 smtClean="0"/>
              <a:t>２０２</a:t>
            </a:r>
            <a:r>
              <a:rPr lang="en-US" altLang="ja-JP" sz="1400" dirty="0" smtClean="0"/>
              <a:t>5</a:t>
            </a:r>
            <a:r>
              <a:rPr lang="ja-JP" altLang="en-US" sz="1400" dirty="0" smtClean="0"/>
              <a:t>年</a:t>
            </a:r>
            <a:r>
              <a:rPr lang="ja-JP" altLang="en-US" sz="1400" dirty="0"/>
              <a:t>　</a:t>
            </a:r>
            <a:r>
              <a:rPr lang="en-US" altLang="ja-JP" sz="1400" dirty="0" smtClean="0"/>
              <a:t>4</a:t>
            </a:r>
            <a:r>
              <a:rPr lang="ja-JP" altLang="en-US" sz="1400" dirty="0" smtClean="0"/>
              <a:t>月</a:t>
            </a:r>
            <a:endParaRPr lang="ja-JP" altLang="en-US" sz="1400" dirty="0"/>
          </a:p>
        </p:txBody>
      </p:sp>
      <p:graphicFrame>
        <p:nvGraphicFramePr>
          <p:cNvPr id="16" name="Group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798915"/>
              </p:ext>
            </p:extLst>
          </p:nvPr>
        </p:nvGraphicFramePr>
        <p:xfrm>
          <a:off x="300038" y="8204200"/>
          <a:ext cx="6248400" cy="628650"/>
        </p:xfrm>
        <a:graphic>
          <a:graphicData uri="http://schemas.openxmlformats.org/drawingml/2006/table">
            <a:tbl>
              <a:tblPr/>
              <a:tblGrid>
                <a:gridCol w="624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8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管理栄養士によって管理された食事を、適時（夕方については</a:t>
                      </a: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18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時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以降）・適温で提供しています。 </a:t>
                      </a:r>
                    </a:p>
                  </a:txBody>
                  <a:tcPr marT="45786" marB="45786" anchor="ctr" horzOverflow="overflow">
                    <a:lnL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Group 9"/>
          <p:cNvGraphicFramePr>
            <a:graphicFrameLocks noGrp="1"/>
          </p:cNvGraphicFramePr>
          <p:nvPr/>
        </p:nvGraphicFramePr>
        <p:xfrm>
          <a:off x="300038" y="2655888"/>
          <a:ext cx="6248400" cy="2184400"/>
        </p:xfrm>
        <a:graphic>
          <a:graphicData uri="http://schemas.openxmlformats.org/drawingml/2006/table">
            <a:tbl>
              <a:tblPr/>
              <a:tblGrid>
                <a:gridCol w="624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360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25</a:t>
                      </a: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対</a:t>
                      </a: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急性期看護補助体制加算（看護補助者</a:t>
                      </a: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5</a:t>
                      </a: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割以上）</a:t>
                      </a:r>
                      <a:endParaRPr kumimoji="1" lang="en-US" altLang="ja-JP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夜間</a:t>
                      </a: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100</a:t>
                      </a: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対</a:t>
                      </a: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急性期看護補助体制加算</a:t>
                      </a:r>
                      <a:endParaRPr kumimoji="1" lang="en-US" altLang="ja-JP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夜間看護体制加算、看護補助体制充実加算</a:t>
                      </a: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83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　日中は入院患者様</a:t>
                      </a: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25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人に対して</a:t>
                      </a: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人以上、夜間帯は患者様</a:t>
                      </a: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100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名に対して</a:t>
                      </a: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名の看護補助者がいます。なお、時間帯毎の配置は下記の通りです。</a:t>
                      </a:r>
                    </a:p>
                  </a:txBody>
                  <a:tcPr marT="45706" marB="45706" anchor="ctr" horzOverflow="overflow">
                    <a:lnL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158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2975" y="9147175"/>
            <a:ext cx="2451100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正方形/長方形 1"/>
          <p:cNvSpPr/>
          <p:nvPr/>
        </p:nvSpPr>
        <p:spPr>
          <a:xfrm>
            <a:off x="6237312" y="152400"/>
            <a:ext cx="62703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</a:rPr>
              <a:t>★</a:t>
            </a:r>
            <a:r>
              <a:rPr lang="en-US" altLang="ja-JP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</a:rPr>
              <a:t>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15913" y="411163"/>
            <a:ext cx="6172200" cy="533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32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ea typeface="+mn-ea"/>
              </a:rPr>
              <a:t>４階病棟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6858000" cy="152400"/>
          </a:xfrm>
          <a:prstGeom prst="rect">
            <a:avLst/>
          </a:prstGeom>
          <a:gradFill rotWithShape="0">
            <a:gsLst>
              <a:gs pos="0">
                <a:srgbClr val="FF9933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6148" name="Rectangle 6"/>
          <p:cNvSpPr>
            <a:spLocks noChangeArrowheads="1"/>
          </p:cNvSpPr>
          <p:nvPr/>
        </p:nvSpPr>
        <p:spPr bwMode="auto">
          <a:xfrm>
            <a:off x="0" y="9753600"/>
            <a:ext cx="6864350" cy="1524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9933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287338" y="1152525"/>
            <a:ext cx="19669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600" dirty="0" smtClean="0">
                <a:latin typeface="+mn-ea"/>
                <a:ea typeface="+mn-ea"/>
              </a:rPr>
              <a:t>【</a:t>
            </a:r>
            <a:r>
              <a:rPr lang="ja-JP" altLang="en-US" sz="1600" dirty="0" smtClean="0">
                <a:latin typeface="+mn-ea"/>
                <a:ea typeface="+mn-ea"/>
              </a:rPr>
              <a:t>看護に関する事項</a:t>
            </a:r>
            <a:r>
              <a:rPr lang="en-US" altLang="ja-JP" sz="1600" dirty="0" smtClean="0">
                <a:latin typeface="+mn-ea"/>
                <a:ea typeface="+mn-ea"/>
              </a:rPr>
              <a:t>】</a:t>
            </a:r>
          </a:p>
        </p:txBody>
      </p:sp>
      <p:graphicFrame>
        <p:nvGraphicFramePr>
          <p:cNvPr id="6153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608231"/>
              </p:ext>
            </p:extLst>
          </p:nvPr>
        </p:nvGraphicFramePr>
        <p:xfrm>
          <a:off x="325438" y="1635125"/>
          <a:ext cx="6248400" cy="2522538"/>
        </p:xfrm>
        <a:graphic>
          <a:graphicData uri="http://schemas.openxmlformats.org/drawingml/2006/table">
            <a:tbl>
              <a:tblPr/>
              <a:tblGrid>
                <a:gridCol w="624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717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地域包括ケア病棟入院料</a:t>
                      </a: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</a:t>
                      </a: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（</a:t>
                      </a: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13</a:t>
                      </a: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対１）</a:t>
                      </a:r>
                      <a:endParaRPr kumimoji="1" lang="en-US" altLang="ja-JP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看護職員配置加算、看護補助者配置加算、看護補助体制充実加算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　当病棟（</a:t>
                      </a: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44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床）では、地域包括ケア病棟入院基本料の届出を行っており、日勤夜勤合わせて入院患者</a:t>
                      </a: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13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人に対して</a:t>
                      </a: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人以上の看護職員（看護師・准看護師）が勤務しております。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161" name="Group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368396"/>
              </p:ext>
            </p:extLst>
          </p:nvPr>
        </p:nvGraphicFramePr>
        <p:xfrm>
          <a:off x="317500" y="5105400"/>
          <a:ext cx="6248401" cy="2185989"/>
        </p:xfrm>
        <a:graphic>
          <a:graphicData uri="http://schemas.openxmlformats.org/drawingml/2006/table">
            <a:tbl>
              <a:tblPr/>
              <a:tblGrid>
                <a:gridCol w="1680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869346617"/>
                    </a:ext>
                  </a:extLst>
                </a:gridCol>
                <a:gridCol w="12036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3648">
                  <a:extLst>
                    <a:ext uri="{9D8B030D-6E8A-4147-A177-3AD203B41FA5}">
                      <a16:colId xmlns:a16="http://schemas.microsoft.com/office/drawing/2014/main" val="2267168921"/>
                    </a:ext>
                  </a:extLst>
                </a:gridCol>
              </a:tblGrid>
              <a:tr h="36282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時間帯</a:t>
                      </a:r>
                    </a:p>
                  </a:txBody>
                  <a:tcPr marT="45739" marB="45739" anchor="ctr" horzOverflow="overflow">
                    <a:lnL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看護職員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696" marB="45696" anchor="ctr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看護補助者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696" marB="45696" anchor="ctr" horzOverflow="overflow">
                    <a:lnL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37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日勤務者数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人当たり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受持ち患者数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日勤務者数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人当たり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受持ち患者数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39" marB="45739" anchor="ctr" horzOverflow="overflow">
                    <a:lnL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3437028"/>
                  </a:ext>
                </a:extLst>
              </a:tr>
              <a:tr h="4062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９：４５～１７：４５</a:t>
                      </a:r>
                    </a:p>
                  </a:txBody>
                  <a:tcPr marT="45739" marB="45739" anchor="ctr" horzOverflow="overflow">
                    <a:lnL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11</a:t>
                      </a: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人以上</a:t>
                      </a:r>
                      <a:endParaRPr kumimoji="1" lang="ja-JP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13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人以内</a:t>
                      </a:r>
                      <a:endParaRPr kumimoji="1" lang="ja-JP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5</a:t>
                      </a: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人以上</a:t>
                      </a:r>
                      <a:endParaRPr kumimoji="1" lang="ja-JP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10</a:t>
                      </a: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人以内</a:t>
                      </a:r>
                      <a:endParaRPr kumimoji="1" lang="ja-JP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39" marB="45739" anchor="ctr" horzOverflow="overflow">
                    <a:lnL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2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１７：４５～翌９：４５</a:t>
                      </a:r>
                    </a:p>
                  </a:txBody>
                  <a:tcPr marT="45739" marB="45739" anchor="ctr" horzOverflow="overflow">
                    <a:lnL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696" marB="45696" anchor="ctr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16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人以内</a:t>
                      </a:r>
                      <a:endParaRPr kumimoji="1" lang="ja-JP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696" marB="45696" anchor="ctr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44</a:t>
                      </a: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人以内</a:t>
                      </a:r>
                      <a:endParaRPr kumimoji="1" lang="ja-JP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39" marB="45739" anchor="ctr" horzOverflow="overflow">
                    <a:lnL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24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曜日により傾斜配置がございますので、平均の配置人数です。</a:t>
                      </a:r>
                    </a:p>
                  </a:txBody>
                  <a:tcPr marT="45739" marB="45739" anchor="ctr" horzOverflow="overflow">
                    <a:lnL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189" name="Rectangle 41"/>
          <p:cNvSpPr>
            <a:spLocks noChangeArrowheads="1"/>
          </p:cNvSpPr>
          <p:nvPr/>
        </p:nvSpPr>
        <p:spPr bwMode="auto">
          <a:xfrm>
            <a:off x="292100" y="4662488"/>
            <a:ext cx="20304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600" dirty="0" smtClean="0">
                <a:latin typeface="+mn-ea"/>
                <a:ea typeface="+mn-ea"/>
              </a:rPr>
              <a:t>【</a:t>
            </a:r>
            <a:r>
              <a:rPr lang="ja-JP" altLang="en-US" sz="1600" dirty="0" smtClean="0">
                <a:latin typeface="+mn-ea"/>
                <a:ea typeface="+mn-ea"/>
              </a:rPr>
              <a:t>時間帯毎の配置数</a:t>
            </a:r>
            <a:r>
              <a:rPr lang="en-US" altLang="ja-JP" sz="1600" dirty="0" smtClean="0">
                <a:latin typeface="+mn-ea"/>
                <a:ea typeface="+mn-ea"/>
              </a:rPr>
              <a:t>】</a:t>
            </a:r>
          </a:p>
        </p:txBody>
      </p:sp>
      <p:sp>
        <p:nvSpPr>
          <p:cNvPr id="6190" name="Rectangle 42"/>
          <p:cNvSpPr>
            <a:spLocks noChangeArrowheads="1"/>
          </p:cNvSpPr>
          <p:nvPr/>
        </p:nvSpPr>
        <p:spPr bwMode="auto">
          <a:xfrm>
            <a:off x="317500" y="7770813"/>
            <a:ext cx="19669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/>
              <a:t>【</a:t>
            </a:r>
            <a:r>
              <a:rPr lang="ja-JP" altLang="en-US" sz="1600"/>
              <a:t>入院に関する事項</a:t>
            </a:r>
            <a:r>
              <a:rPr lang="en-US" altLang="ja-JP" sz="1600"/>
              <a:t>】</a:t>
            </a:r>
          </a:p>
        </p:txBody>
      </p:sp>
      <p:graphicFrame>
        <p:nvGraphicFramePr>
          <p:cNvPr id="16" name="Group 52"/>
          <p:cNvGraphicFramePr>
            <a:graphicFrameLocks noGrp="1"/>
          </p:cNvGraphicFramePr>
          <p:nvPr/>
        </p:nvGraphicFramePr>
        <p:xfrm>
          <a:off x="317500" y="8207375"/>
          <a:ext cx="6248400" cy="738188"/>
        </p:xfrm>
        <a:graphic>
          <a:graphicData uri="http://schemas.openxmlformats.org/drawingml/2006/table">
            <a:tbl>
              <a:tblPr/>
              <a:tblGrid>
                <a:gridCol w="624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38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管理栄養士によって管理された食事を、適時（夕方については</a:t>
                      </a: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18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時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以降）・適温で提供しています。 </a:t>
                      </a:r>
                    </a:p>
                  </a:txBody>
                  <a:tcPr marT="45771" marB="45771" anchor="ctr" horzOverflow="overflow">
                    <a:lnL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197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1388" y="9097963"/>
            <a:ext cx="2451100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98" name="Rectangle 4"/>
          <p:cNvSpPr>
            <a:spLocks noChangeArrowheads="1"/>
          </p:cNvSpPr>
          <p:nvPr/>
        </p:nvSpPr>
        <p:spPr bwMode="auto">
          <a:xfrm>
            <a:off x="2125663" y="9293225"/>
            <a:ext cx="123142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 smtClean="0"/>
              <a:t>２０２</a:t>
            </a:r>
            <a:r>
              <a:rPr lang="en-US" altLang="ja-JP" sz="1400" dirty="0" smtClean="0"/>
              <a:t>5</a:t>
            </a:r>
            <a:r>
              <a:rPr lang="ja-JP" altLang="en-US" sz="1400" dirty="0" smtClean="0"/>
              <a:t>年</a:t>
            </a:r>
            <a:r>
              <a:rPr lang="ja-JP" altLang="en-US" sz="1400" dirty="0"/>
              <a:t>　</a:t>
            </a:r>
            <a:r>
              <a:rPr lang="en-US" altLang="ja-JP" sz="1400" dirty="0" smtClean="0"/>
              <a:t>4</a:t>
            </a:r>
            <a:r>
              <a:rPr lang="ja-JP" altLang="en-US" sz="1400" dirty="0" smtClean="0"/>
              <a:t>月</a:t>
            </a:r>
            <a:endParaRPr lang="ja-JP" altLang="en-US" sz="1400" dirty="0"/>
          </a:p>
        </p:txBody>
      </p:sp>
      <p:sp>
        <p:nvSpPr>
          <p:cNvPr id="13" name="正方形/長方形 12"/>
          <p:cNvSpPr/>
          <p:nvPr/>
        </p:nvSpPr>
        <p:spPr>
          <a:xfrm>
            <a:off x="6237312" y="152400"/>
            <a:ext cx="62703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</a:rPr>
              <a:t>★</a:t>
            </a:r>
            <a:r>
              <a:rPr lang="en-US" altLang="ja-JP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</a:rPr>
              <a:t>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0038" y="300038"/>
            <a:ext cx="6172200" cy="533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32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ea typeface="+mn-ea"/>
              </a:rPr>
              <a:t>５・</a:t>
            </a:r>
            <a:r>
              <a:rPr lang="ja-JP" alt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ea typeface="+mn-ea"/>
              </a:rPr>
              <a:t>６</a:t>
            </a:r>
            <a:r>
              <a:rPr lang="ja-JP" altLang="en-US" sz="32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ea typeface="+mn-ea"/>
              </a:rPr>
              <a:t>階病棟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0"/>
            <a:ext cx="6858000" cy="152400"/>
          </a:xfrm>
          <a:prstGeom prst="rect">
            <a:avLst/>
          </a:prstGeom>
          <a:gradFill rotWithShape="0">
            <a:gsLst>
              <a:gs pos="0">
                <a:srgbClr val="FF9933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8196" name="Rectangle 6"/>
          <p:cNvSpPr>
            <a:spLocks noChangeArrowheads="1"/>
          </p:cNvSpPr>
          <p:nvPr/>
        </p:nvSpPr>
        <p:spPr bwMode="auto">
          <a:xfrm>
            <a:off x="0" y="9753600"/>
            <a:ext cx="6864350" cy="1524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9933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8197" name="Rectangle 8"/>
          <p:cNvSpPr>
            <a:spLocks noChangeArrowheads="1"/>
          </p:cNvSpPr>
          <p:nvPr/>
        </p:nvSpPr>
        <p:spPr bwMode="auto">
          <a:xfrm>
            <a:off x="231775" y="893763"/>
            <a:ext cx="19669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600" dirty="0" smtClean="0">
                <a:latin typeface="+mn-ea"/>
                <a:ea typeface="+mn-ea"/>
              </a:rPr>
              <a:t>【</a:t>
            </a:r>
            <a:r>
              <a:rPr lang="ja-JP" altLang="en-US" sz="1600" dirty="0" smtClean="0">
                <a:latin typeface="+mn-ea"/>
                <a:ea typeface="+mn-ea"/>
              </a:rPr>
              <a:t>看護に関する事項</a:t>
            </a:r>
            <a:r>
              <a:rPr lang="en-US" altLang="ja-JP" sz="1600" dirty="0" smtClean="0">
                <a:latin typeface="+mn-ea"/>
                <a:ea typeface="+mn-ea"/>
              </a:rPr>
              <a:t>】</a:t>
            </a:r>
          </a:p>
        </p:txBody>
      </p:sp>
      <p:graphicFrame>
        <p:nvGraphicFramePr>
          <p:cNvPr id="6153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0877578"/>
              </p:ext>
            </p:extLst>
          </p:nvPr>
        </p:nvGraphicFramePr>
        <p:xfrm>
          <a:off x="300038" y="1452563"/>
          <a:ext cx="6248400" cy="2870200"/>
        </p:xfrm>
        <a:graphic>
          <a:graphicData uri="http://schemas.openxmlformats.org/drawingml/2006/table">
            <a:tbl>
              <a:tblPr/>
              <a:tblGrid>
                <a:gridCol w="624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31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地域包括ケア病棟入院料１　（</a:t>
                      </a: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13</a:t>
                      </a: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対１）</a:t>
                      </a:r>
                      <a:endParaRPr kumimoji="1" lang="en-US" altLang="ja-JP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看護職員配置加算、看護職員夜間配置加算、</a:t>
                      </a:r>
                      <a:endParaRPr kumimoji="1" lang="en-US" altLang="ja-JP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看護補助者配置加算、看護補助体制充実加算</a:t>
                      </a:r>
                    </a:p>
                  </a:txBody>
                  <a:tcPr marT="45728" marB="45728" anchor="ctr" horzOverflow="overflow">
                    <a:lnL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89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　当病棟（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４</a:t>
                      </a: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6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床）は、地域包括ケア病棟入院料</a:t>
                      </a: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の届出を行っており、日勤夜勤合わせて入院患者</a:t>
                      </a: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13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人に対して</a:t>
                      </a: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人以上の看護職員（看護師・准看護師）が勤務しております。</a:t>
                      </a:r>
                    </a:p>
                  </a:txBody>
                  <a:tcPr marT="45728" marB="45728" anchor="ctr" horzOverflow="overflow">
                    <a:lnL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161" name="Group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512267"/>
              </p:ext>
            </p:extLst>
          </p:nvPr>
        </p:nvGraphicFramePr>
        <p:xfrm>
          <a:off x="307975" y="4954588"/>
          <a:ext cx="6248401" cy="2560637"/>
        </p:xfrm>
        <a:graphic>
          <a:graphicData uri="http://schemas.openxmlformats.org/drawingml/2006/table">
            <a:tbl>
              <a:tblPr/>
              <a:tblGrid>
                <a:gridCol w="1680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869346617"/>
                    </a:ext>
                  </a:extLst>
                </a:gridCol>
                <a:gridCol w="12036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3648">
                  <a:extLst>
                    <a:ext uri="{9D8B030D-6E8A-4147-A177-3AD203B41FA5}">
                      <a16:colId xmlns:a16="http://schemas.microsoft.com/office/drawing/2014/main" val="2267168921"/>
                    </a:ext>
                  </a:extLst>
                </a:gridCol>
              </a:tblGrid>
              <a:tr h="42501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時間帯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看護職員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696" marB="45696" anchor="ctr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看護補助者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696" marB="45696" anchor="ctr" horzOverflow="overflow">
                    <a:lnL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595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日勤務者数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人当たり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受持ち患者数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日勤務者数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人当たり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受持ち患者数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3437028"/>
                  </a:ext>
                </a:extLst>
              </a:tr>
              <a:tr h="4758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９：４５～１７：４５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11</a:t>
                      </a: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人以上</a:t>
                      </a:r>
                      <a:endParaRPr kumimoji="1" lang="ja-JP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13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人以内</a:t>
                      </a:r>
                      <a:endParaRPr kumimoji="1" lang="ja-JP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人以上</a:t>
                      </a:r>
                      <a:endParaRPr kumimoji="1" lang="ja-JP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人以内</a:t>
                      </a:r>
                      <a:endParaRPr kumimoji="1" lang="ja-JP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79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１７：４５～翌９：４５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696" marB="45696" anchor="ctr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16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人以内</a:t>
                      </a:r>
                      <a:endParaRPr kumimoji="1" lang="ja-JP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696" marB="45696" anchor="ctr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46</a:t>
                      </a: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人</a:t>
                      </a: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以内</a:t>
                      </a:r>
                      <a:endParaRPr kumimoji="1" lang="ja-JP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587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曜日により傾斜配置がございますので、平均の配置人数です。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237" name="Rectangle 41"/>
          <p:cNvSpPr>
            <a:spLocks noChangeArrowheads="1"/>
          </p:cNvSpPr>
          <p:nvPr/>
        </p:nvSpPr>
        <p:spPr bwMode="auto">
          <a:xfrm>
            <a:off x="236538" y="4500563"/>
            <a:ext cx="20304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600" dirty="0" smtClean="0">
                <a:latin typeface="+mn-ea"/>
                <a:ea typeface="+mn-ea"/>
              </a:rPr>
              <a:t>【</a:t>
            </a:r>
            <a:r>
              <a:rPr lang="ja-JP" altLang="en-US" sz="1600" dirty="0" smtClean="0">
                <a:latin typeface="+mn-ea"/>
                <a:ea typeface="+mn-ea"/>
              </a:rPr>
              <a:t>時間帯毎の配置数</a:t>
            </a:r>
            <a:r>
              <a:rPr lang="en-US" altLang="ja-JP" sz="1600" dirty="0" smtClean="0">
                <a:latin typeface="+mn-ea"/>
                <a:ea typeface="+mn-ea"/>
              </a:rPr>
              <a:t>】</a:t>
            </a:r>
          </a:p>
        </p:txBody>
      </p:sp>
      <p:sp>
        <p:nvSpPr>
          <p:cNvPr id="8238" name="Rectangle 42"/>
          <p:cNvSpPr>
            <a:spLocks noChangeArrowheads="1"/>
          </p:cNvSpPr>
          <p:nvPr/>
        </p:nvSpPr>
        <p:spPr bwMode="auto">
          <a:xfrm>
            <a:off x="231775" y="7772400"/>
            <a:ext cx="19669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600" dirty="0" smtClean="0">
                <a:latin typeface="+mn-ea"/>
                <a:ea typeface="+mn-ea"/>
              </a:rPr>
              <a:t>【</a:t>
            </a:r>
            <a:r>
              <a:rPr lang="ja-JP" altLang="en-US" sz="1600" dirty="0" smtClean="0">
                <a:latin typeface="+mn-ea"/>
                <a:ea typeface="+mn-ea"/>
              </a:rPr>
              <a:t>入院に関する事項</a:t>
            </a:r>
            <a:r>
              <a:rPr lang="en-US" altLang="ja-JP" sz="1600" dirty="0" smtClean="0">
                <a:latin typeface="+mn-ea"/>
                <a:ea typeface="+mn-ea"/>
              </a:rPr>
              <a:t>】</a:t>
            </a:r>
          </a:p>
        </p:txBody>
      </p:sp>
      <p:pic>
        <p:nvPicPr>
          <p:cNvPr id="8239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3288" y="9002713"/>
            <a:ext cx="24511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40" name="Rectangle 4"/>
          <p:cNvSpPr>
            <a:spLocks noChangeArrowheads="1"/>
          </p:cNvSpPr>
          <p:nvPr/>
        </p:nvSpPr>
        <p:spPr bwMode="auto">
          <a:xfrm>
            <a:off x="2119313" y="9226550"/>
            <a:ext cx="125547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 smtClean="0"/>
              <a:t>２０２５年</a:t>
            </a:r>
            <a:r>
              <a:rPr lang="ja-JP" altLang="en-US" sz="1400" dirty="0">
                <a:latin typeface="+mj-ea"/>
                <a:ea typeface="+mj-ea"/>
              </a:rPr>
              <a:t>　</a:t>
            </a:r>
            <a:r>
              <a:rPr lang="en-US" altLang="ja-JP" sz="1400" dirty="0">
                <a:latin typeface="+mj-ea"/>
                <a:ea typeface="+mj-ea"/>
              </a:rPr>
              <a:t>4</a:t>
            </a:r>
            <a:r>
              <a:rPr lang="ja-JP" altLang="en-US" sz="1400" dirty="0" smtClean="0"/>
              <a:t>月</a:t>
            </a:r>
            <a:endParaRPr lang="ja-JP" altLang="en-US" sz="1400" dirty="0"/>
          </a:p>
        </p:txBody>
      </p:sp>
      <p:graphicFrame>
        <p:nvGraphicFramePr>
          <p:cNvPr id="16" name="Group 52"/>
          <p:cNvGraphicFramePr>
            <a:graphicFrameLocks noGrp="1"/>
          </p:cNvGraphicFramePr>
          <p:nvPr/>
        </p:nvGraphicFramePr>
        <p:xfrm>
          <a:off x="307975" y="8180388"/>
          <a:ext cx="6248400" cy="750887"/>
        </p:xfrm>
        <a:graphic>
          <a:graphicData uri="http://schemas.openxmlformats.org/drawingml/2006/table">
            <a:tbl>
              <a:tblPr/>
              <a:tblGrid>
                <a:gridCol w="624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50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管理栄養士によって管理された食事を、適時（夕方については</a:t>
                      </a: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18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時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以降）・適温で提供しています。 </a:t>
                      </a:r>
                    </a:p>
                  </a:txBody>
                  <a:tcPr marT="45772" marB="45772" anchor="ctr" horzOverflow="overflow">
                    <a:lnL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正方形/長方形 12"/>
          <p:cNvSpPr/>
          <p:nvPr/>
        </p:nvSpPr>
        <p:spPr>
          <a:xfrm>
            <a:off x="6237312" y="152400"/>
            <a:ext cx="62703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</a:rPr>
              <a:t>★</a:t>
            </a:r>
            <a:r>
              <a:rPr lang="en-US" altLang="ja-JP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</a:rPr>
              <a:t>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1739</TotalTime>
  <Words>638</Words>
  <Application>Microsoft Office PowerPoint</Application>
  <PresentationFormat>A4 210 x 297 mm</PresentationFormat>
  <Paragraphs>94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ＭＳ Ｐゴシック</vt:lpstr>
      <vt:lpstr>Arial</vt:lpstr>
      <vt:lpstr>Calibri</vt:lpstr>
      <vt:lpstr>標準デザイン</vt:lpstr>
      <vt:lpstr>３階病棟</vt:lpstr>
      <vt:lpstr>４階病棟</vt:lpstr>
      <vt:lpstr>５・６階病棟</vt:lpstr>
    </vt:vector>
  </TitlesOfParts>
  <Company>総務課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kameko</dc:creator>
  <cp:lastModifiedBy>佐藤　貴美（大田池上病院）</cp:lastModifiedBy>
  <cp:revision>68</cp:revision>
  <cp:lastPrinted>2024-12-30T01:54:02Z</cp:lastPrinted>
  <dcterms:created xsi:type="dcterms:W3CDTF">2006-12-12T05:47:24Z</dcterms:created>
  <dcterms:modified xsi:type="dcterms:W3CDTF">2025-05-09T05:29:52Z</dcterms:modified>
</cp:coreProperties>
</file>